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8" r:id="rId3"/>
    <p:sldId id="257" r:id="rId4"/>
    <p:sldId id="259" r:id="rId5"/>
    <p:sldId id="260" r:id="rId6"/>
    <p:sldId id="261" r:id="rId7"/>
    <p:sldId id="262" r:id="rId8"/>
    <p:sldId id="263" r:id="rId9"/>
    <p:sldId id="264" r:id="rId10"/>
    <p:sldId id="265" r:id="rId11"/>
    <p:sldId id="266" r:id="rId12"/>
    <p:sldId id="267" r:id="rId13"/>
    <p:sldId id="268" r:id="rId14"/>
    <p:sldId id="269" r:id="rId15"/>
    <p:sldId id="270" r:id="rId16"/>
    <p:sldId id="272" r:id="rId17"/>
    <p:sldId id="273" r:id="rId18"/>
    <p:sldId id="274" r:id="rId19"/>
    <p:sldId id="276" r:id="rId20"/>
    <p:sldId id="277" r:id="rId21"/>
    <p:sldId id="278" r:id="rId22"/>
    <p:sldId id="275" r:id="rId23"/>
    <p:sldId id="271" r:id="rId24"/>
    <p:sldId id="279" r:id="rId25"/>
    <p:sldId id="280" r:id="rId26"/>
    <p:sldId id="281" r:id="rId27"/>
    <p:sldId id="282" r:id="rId28"/>
    <p:sldId id="283"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01" autoAdjust="0"/>
    <p:restoredTop sz="94660"/>
  </p:normalViewPr>
  <p:slideViewPr>
    <p:cSldViewPr snapToGrid="0">
      <p:cViewPr varScale="1">
        <p:scale>
          <a:sx n="69" d="100"/>
          <a:sy n="69" d="100"/>
        </p:scale>
        <p:origin x="488" y="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450A20D6-BD92-440F-B81A-AF309B7385F7}" type="datetimeFigureOut">
              <a:rPr lang="en-GB" smtClean="0"/>
              <a:t>15/11/2023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21C0FA-9673-4037-8E6F-E3A90D0C49D2}" type="slidenum">
              <a:rPr lang="en-GB" smtClean="0"/>
              <a:t>‹#›</a:t>
            </a:fld>
            <a:endParaRPr lang="en-GB"/>
          </a:p>
        </p:txBody>
      </p:sp>
    </p:spTree>
    <p:extLst>
      <p:ext uri="{BB962C8B-B14F-4D97-AF65-F5344CB8AC3E}">
        <p14:creationId xmlns:p14="http://schemas.microsoft.com/office/powerpoint/2010/main" val="21790831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450A20D6-BD92-440F-B81A-AF309B7385F7}" type="datetimeFigureOut">
              <a:rPr lang="en-GB" smtClean="0"/>
              <a:t>15/11/2023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21C0FA-9673-4037-8E6F-E3A90D0C49D2}" type="slidenum">
              <a:rPr lang="en-GB" smtClean="0"/>
              <a:t>‹#›</a:t>
            </a:fld>
            <a:endParaRPr lang="en-GB"/>
          </a:p>
        </p:txBody>
      </p:sp>
    </p:spTree>
    <p:extLst>
      <p:ext uri="{BB962C8B-B14F-4D97-AF65-F5344CB8AC3E}">
        <p14:creationId xmlns:p14="http://schemas.microsoft.com/office/powerpoint/2010/main" val="30866960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450A20D6-BD92-440F-B81A-AF309B7385F7}" type="datetimeFigureOut">
              <a:rPr lang="en-GB" smtClean="0"/>
              <a:t>15/11/2023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21C0FA-9673-4037-8E6F-E3A90D0C49D2}" type="slidenum">
              <a:rPr lang="en-GB" smtClean="0"/>
              <a:t>‹#›</a:t>
            </a:fld>
            <a:endParaRPr lang="en-GB"/>
          </a:p>
        </p:txBody>
      </p:sp>
    </p:spTree>
    <p:extLst>
      <p:ext uri="{BB962C8B-B14F-4D97-AF65-F5344CB8AC3E}">
        <p14:creationId xmlns:p14="http://schemas.microsoft.com/office/powerpoint/2010/main" val="4114417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450A20D6-BD92-440F-B81A-AF309B7385F7}" type="datetimeFigureOut">
              <a:rPr lang="en-GB" smtClean="0"/>
              <a:t>15/11/2023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21C0FA-9673-4037-8E6F-E3A90D0C49D2}" type="slidenum">
              <a:rPr lang="en-GB" smtClean="0"/>
              <a:t>‹#›</a:t>
            </a:fld>
            <a:endParaRPr lang="en-GB"/>
          </a:p>
        </p:txBody>
      </p:sp>
    </p:spTree>
    <p:extLst>
      <p:ext uri="{BB962C8B-B14F-4D97-AF65-F5344CB8AC3E}">
        <p14:creationId xmlns:p14="http://schemas.microsoft.com/office/powerpoint/2010/main" val="37707467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450A20D6-BD92-440F-B81A-AF309B7385F7}" type="datetimeFigureOut">
              <a:rPr lang="en-GB" smtClean="0"/>
              <a:t>15/11/2023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21C0FA-9673-4037-8E6F-E3A90D0C49D2}" type="slidenum">
              <a:rPr lang="en-GB" smtClean="0"/>
              <a:t>‹#›</a:t>
            </a:fld>
            <a:endParaRPr lang="en-GB"/>
          </a:p>
        </p:txBody>
      </p:sp>
    </p:spTree>
    <p:extLst>
      <p:ext uri="{BB962C8B-B14F-4D97-AF65-F5344CB8AC3E}">
        <p14:creationId xmlns:p14="http://schemas.microsoft.com/office/powerpoint/2010/main" val="38838779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450A20D6-BD92-440F-B81A-AF309B7385F7}" type="datetimeFigureOut">
              <a:rPr lang="en-GB" smtClean="0"/>
              <a:t>15/11/2023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21C0FA-9673-4037-8E6F-E3A90D0C49D2}" type="slidenum">
              <a:rPr lang="en-GB" smtClean="0"/>
              <a:t>‹#›</a:t>
            </a:fld>
            <a:endParaRPr lang="en-GB"/>
          </a:p>
        </p:txBody>
      </p:sp>
    </p:spTree>
    <p:extLst>
      <p:ext uri="{BB962C8B-B14F-4D97-AF65-F5344CB8AC3E}">
        <p14:creationId xmlns:p14="http://schemas.microsoft.com/office/powerpoint/2010/main" val="2649686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450A20D6-BD92-440F-B81A-AF309B7385F7}" type="datetimeFigureOut">
              <a:rPr lang="en-GB" smtClean="0"/>
              <a:t>15/11/2023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3321C0FA-9673-4037-8E6F-E3A90D0C49D2}" type="slidenum">
              <a:rPr lang="en-GB" smtClean="0"/>
              <a:t>‹#›</a:t>
            </a:fld>
            <a:endParaRPr lang="en-GB"/>
          </a:p>
        </p:txBody>
      </p:sp>
    </p:spTree>
    <p:extLst>
      <p:ext uri="{BB962C8B-B14F-4D97-AF65-F5344CB8AC3E}">
        <p14:creationId xmlns:p14="http://schemas.microsoft.com/office/powerpoint/2010/main" val="29973471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450A20D6-BD92-440F-B81A-AF309B7385F7}" type="datetimeFigureOut">
              <a:rPr lang="en-GB" smtClean="0"/>
              <a:t>15/11/2023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3321C0FA-9673-4037-8E6F-E3A90D0C49D2}" type="slidenum">
              <a:rPr lang="en-GB" smtClean="0"/>
              <a:t>‹#›</a:t>
            </a:fld>
            <a:endParaRPr lang="en-GB"/>
          </a:p>
        </p:txBody>
      </p:sp>
    </p:spTree>
    <p:extLst>
      <p:ext uri="{BB962C8B-B14F-4D97-AF65-F5344CB8AC3E}">
        <p14:creationId xmlns:p14="http://schemas.microsoft.com/office/powerpoint/2010/main" val="9190550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50A20D6-BD92-440F-B81A-AF309B7385F7}" type="datetimeFigureOut">
              <a:rPr lang="en-GB" smtClean="0"/>
              <a:t>15/11/2023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3321C0FA-9673-4037-8E6F-E3A90D0C49D2}" type="slidenum">
              <a:rPr lang="en-GB" smtClean="0"/>
              <a:t>‹#›</a:t>
            </a:fld>
            <a:endParaRPr lang="en-GB"/>
          </a:p>
        </p:txBody>
      </p:sp>
    </p:spTree>
    <p:extLst>
      <p:ext uri="{BB962C8B-B14F-4D97-AF65-F5344CB8AC3E}">
        <p14:creationId xmlns:p14="http://schemas.microsoft.com/office/powerpoint/2010/main" val="24677017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50A20D6-BD92-440F-B81A-AF309B7385F7}" type="datetimeFigureOut">
              <a:rPr lang="en-GB" smtClean="0"/>
              <a:t>15/11/2023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21C0FA-9673-4037-8E6F-E3A90D0C49D2}" type="slidenum">
              <a:rPr lang="en-GB" smtClean="0"/>
              <a:t>‹#›</a:t>
            </a:fld>
            <a:endParaRPr lang="en-GB"/>
          </a:p>
        </p:txBody>
      </p:sp>
    </p:spTree>
    <p:extLst>
      <p:ext uri="{BB962C8B-B14F-4D97-AF65-F5344CB8AC3E}">
        <p14:creationId xmlns:p14="http://schemas.microsoft.com/office/powerpoint/2010/main" val="31129331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50A20D6-BD92-440F-B81A-AF309B7385F7}" type="datetimeFigureOut">
              <a:rPr lang="en-GB" smtClean="0"/>
              <a:t>15/11/2023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21C0FA-9673-4037-8E6F-E3A90D0C49D2}" type="slidenum">
              <a:rPr lang="en-GB" smtClean="0"/>
              <a:t>‹#›</a:t>
            </a:fld>
            <a:endParaRPr lang="en-GB"/>
          </a:p>
        </p:txBody>
      </p:sp>
    </p:spTree>
    <p:extLst>
      <p:ext uri="{BB962C8B-B14F-4D97-AF65-F5344CB8AC3E}">
        <p14:creationId xmlns:p14="http://schemas.microsoft.com/office/powerpoint/2010/main" val="34313835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50A20D6-BD92-440F-B81A-AF309B7385F7}" type="datetimeFigureOut">
              <a:rPr lang="en-GB" smtClean="0"/>
              <a:t>15/11/2023</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21C0FA-9673-4037-8E6F-E3A90D0C49D2}" type="slidenum">
              <a:rPr lang="en-GB" smtClean="0"/>
              <a:t>‹#›</a:t>
            </a:fld>
            <a:endParaRPr lang="en-GB"/>
          </a:p>
        </p:txBody>
      </p:sp>
    </p:spTree>
    <p:extLst>
      <p:ext uri="{BB962C8B-B14F-4D97-AF65-F5344CB8AC3E}">
        <p14:creationId xmlns:p14="http://schemas.microsoft.com/office/powerpoint/2010/main" val="93276917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24.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jpg"/><Relationship Id="rId1" Type="http://schemas.openxmlformats.org/officeDocument/2006/relationships/slideLayout" Target="../slideLayouts/slideLayout2.xml"/><Relationship Id="rId4" Type="http://schemas.openxmlformats.org/officeDocument/2006/relationships/image" Target="../media/image37.jpg"/></Relationships>
</file>

<file path=ppt/slides/_rels/slide28.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56509" y="2424690"/>
            <a:ext cx="9144000" cy="2387600"/>
          </a:xfrm>
        </p:spPr>
        <p:txBody>
          <a:bodyPr/>
          <a:lstStyle/>
          <a:p>
            <a:r>
              <a:rPr lang="en-GB" b="1" dirty="0" smtClean="0"/>
              <a:t>Remembrance at ISP School, Battle</a:t>
            </a:r>
            <a:endParaRPr lang="en-GB" b="1" dirty="0"/>
          </a:p>
        </p:txBody>
      </p:sp>
    </p:spTree>
    <p:extLst>
      <p:ext uri="{BB962C8B-B14F-4D97-AF65-F5344CB8AC3E}">
        <p14:creationId xmlns:p14="http://schemas.microsoft.com/office/powerpoint/2010/main" val="40119603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406237" y="268143"/>
            <a:ext cx="10515600" cy="1325563"/>
          </a:xfrm>
        </p:spPr>
        <p:txBody>
          <a:bodyPr>
            <a:normAutofit/>
          </a:bodyPr>
          <a:lstStyle/>
          <a:p>
            <a:r>
              <a:rPr lang="en-GB" sz="3500" b="1" dirty="0" smtClean="0"/>
              <a:t>This is his obituary  (an obituary is an article written about you in the paper when you die).</a:t>
            </a:r>
            <a:endParaRPr lang="en-GB" sz="3500" b="1" dirty="0"/>
          </a:p>
        </p:txBody>
      </p:sp>
      <p:pic>
        <p:nvPicPr>
          <p:cNvPr id="3" name="Picture 2"/>
          <p:cNvPicPr>
            <a:picLocks noChangeAspect="1"/>
          </p:cNvPicPr>
          <p:nvPr/>
        </p:nvPicPr>
        <p:blipFill rotWithShape="1">
          <a:blip r:embed="rId3"/>
          <a:srcRect l="37972" t="15544" r="33962" b="39546"/>
          <a:stretch/>
        </p:blipFill>
        <p:spPr>
          <a:xfrm>
            <a:off x="1551712" y="1593706"/>
            <a:ext cx="2410689" cy="4725714"/>
          </a:xfrm>
          <a:prstGeom prst="rect">
            <a:avLst/>
          </a:prstGeom>
        </p:spPr>
      </p:pic>
      <p:sp>
        <p:nvSpPr>
          <p:cNvPr id="5" name="TextBox 4"/>
          <p:cNvSpPr txBox="1"/>
          <p:nvPr/>
        </p:nvSpPr>
        <p:spPr>
          <a:xfrm>
            <a:off x="6137563" y="1832904"/>
            <a:ext cx="3366655" cy="4247317"/>
          </a:xfrm>
          <a:prstGeom prst="rect">
            <a:avLst/>
          </a:prstGeom>
          <a:noFill/>
        </p:spPr>
        <p:txBody>
          <a:bodyPr wrap="square" rtlCol="0">
            <a:spAutoFit/>
          </a:bodyPr>
          <a:lstStyle/>
          <a:p>
            <a:r>
              <a:rPr lang="en-GB" dirty="0" smtClean="0"/>
              <a:t>It explains when he was born and where, where he went to school, what he enjoyed doing (cricket, hunting and shooting).  It states that he joined the 1</a:t>
            </a:r>
            <a:r>
              <a:rPr lang="en-GB" baseline="30000" dirty="0" smtClean="0"/>
              <a:t>st</a:t>
            </a:r>
            <a:r>
              <a:rPr lang="en-GB" dirty="0" smtClean="0"/>
              <a:t> Dragoons in 1899 and was in the South African War. For this he received the King’s Medal and the Queen’s Medal. He left the army for 3 years before the outbreak of WWI and re-joined in October 1914.  he was in command of the regimental machine guns when he was killed – on the 13</a:t>
            </a:r>
            <a:r>
              <a:rPr lang="en-GB" baseline="30000" dirty="0" smtClean="0"/>
              <a:t>th</a:t>
            </a:r>
            <a:r>
              <a:rPr lang="en-GB" dirty="0" smtClean="0"/>
              <a:t> May 1915.</a:t>
            </a:r>
            <a:endParaRPr lang="en-GB" dirty="0"/>
          </a:p>
        </p:txBody>
      </p:sp>
    </p:spTree>
    <p:extLst>
      <p:ext uri="{BB962C8B-B14F-4D97-AF65-F5344CB8AC3E}">
        <p14:creationId xmlns:p14="http://schemas.microsoft.com/office/powerpoint/2010/main" val="36822869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406237" y="268143"/>
            <a:ext cx="10515600" cy="1325563"/>
          </a:xfrm>
        </p:spPr>
        <p:txBody>
          <a:bodyPr>
            <a:normAutofit/>
          </a:bodyPr>
          <a:lstStyle/>
          <a:p>
            <a:r>
              <a:rPr lang="en-GB" sz="3500" b="1" dirty="0" smtClean="0"/>
              <a:t>He is buried at Hop Store </a:t>
            </a:r>
            <a:r>
              <a:rPr lang="en-GB" sz="3500" b="1" dirty="0" err="1" smtClean="0"/>
              <a:t>Cemetry</a:t>
            </a:r>
            <a:r>
              <a:rPr lang="en-GB" sz="3500" b="1" dirty="0" smtClean="0"/>
              <a:t>, Ypres, Belgium – Plot I, Row D, Grave 17.</a:t>
            </a:r>
            <a:endParaRPr lang="en-GB" sz="3500" b="1" dirty="0"/>
          </a:p>
        </p:txBody>
      </p:sp>
      <p:sp>
        <p:nvSpPr>
          <p:cNvPr id="5" name="TextBox 4"/>
          <p:cNvSpPr txBox="1"/>
          <p:nvPr/>
        </p:nvSpPr>
        <p:spPr>
          <a:xfrm>
            <a:off x="6137563" y="1832904"/>
            <a:ext cx="336665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p:txBody>
      </p:sp>
      <p:pic>
        <p:nvPicPr>
          <p:cNvPr id="4" name="Picture 3"/>
          <p:cNvPicPr>
            <a:picLocks noChangeAspect="1"/>
          </p:cNvPicPr>
          <p:nvPr/>
        </p:nvPicPr>
        <p:blipFill>
          <a:blip r:embed="rId3"/>
          <a:stretch>
            <a:fillRect/>
          </a:stretch>
        </p:blipFill>
        <p:spPr>
          <a:xfrm>
            <a:off x="3311236" y="2017570"/>
            <a:ext cx="5867185" cy="4377822"/>
          </a:xfrm>
          <a:prstGeom prst="rect">
            <a:avLst/>
          </a:prstGeom>
        </p:spPr>
      </p:pic>
      <p:sp>
        <p:nvSpPr>
          <p:cNvPr id="6" name="AutoShape 2" descr="Hop Store Cemetery in Belgium | Rutland Remember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12690372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406237" y="268143"/>
            <a:ext cx="10515600" cy="1325563"/>
          </a:xfrm>
        </p:spPr>
        <p:txBody>
          <a:bodyPr>
            <a:normAutofit/>
          </a:bodyPr>
          <a:lstStyle/>
          <a:p>
            <a:r>
              <a:rPr lang="en-GB" sz="3500" b="1" dirty="0" smtClean="0"/>
              <a:t>There is a memorial to him from his family at St Mary’s Church in Battle.</a:t>
            </a:r>
            <a:endParaRPr lang="en-GB" sz="3500" b="1" dirty="0"/>
          </a:p>
        </p:txBody>
      </p:sp>
      <p:sp>
        <p:nvSpPr>
          <p:cNvPr id="5" name="TextBox 4"/>
          <p:cNvSpPr txBox="1"/>
          <p:nvPr/>
        </p:nvSpPr>
        <p:spPr>
          <a:xfrm>
            <a:off x="6137563" y="1832904"/>
            <a:ext cx="336665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p:txBody>
      </p:sp>
      <p:sp>
        <p:nvSpPr>
          <p:cNvPr id="6" name="AutoShape 2" descr="Hop Store Cemetery in Belgium | Rutland Remember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smtClean="0">
              <a:ln>
                <a:noFill/>
              </a:ln>
              <a:solidFill>
                <a:prstClr val="black"/>
              </a:solidFill>
              <a:effectLst/>
              <a:uLnTx/>
              <a:uFillTx/>
              <a:latin typeface="Calibri" panose="020F0502020204030204"/>
              <a:ea typeface="+mn-ea"/>
              <a:cs typeface="+mn-cs"/>
            </a:endParaRPr>
          </a:p>
        </p:txBody>
      </p:sp>
      <p:pic>
        <p:nvPicPr>
          <p:cNvPr id="3" name="Picture 2"/>
          <p:cNvPicPr>
            <a:picLocks noChangeAspect="1"/>
          </p:cNvPicPr>
          <p:nvPr/>
        </p:nvPicPr>
        <p:blipFill>
          <a:blip r:embed="rId3"/>
          <a:stretch>
            <a:fillRect/>
          </a:stretch>
        </p:blipFill>
        <p:spPr>
          <a:xfrm>
            <a:off x="3056560" y="2441434"/>
            <a:ext cx="5533257" cy="4165966"/>
          </a:xfrm>
          <a:prstGeom prst="rect">
            <a:avLst/>
          </a:prstGeom>
        </p:spPr>
      </p:pic>
    </p:spTree>
    <p:extLst>
      <p:ext uri="{BB962C8B-B14F-4D97-AF65-F5344CB8AC3E}">
        <p14:creationId xmlns:p14="http://schemas.microsoft.com/office/powerpoint/2010/main" val="37145131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406237" y="268143"/>
            <a:ext cx="10515600" cy="1325563"/>
          </a:xfrm>
        </p:spPr>
        <p:txBody>
          <a:bodyPr>
            <a:normAutofit/>
          </a:bodyPr>
          <a:lstStyle/>
          <a:p>
            <a:r>
              <a:rPr lang="en-GB" sz="3500" b="1" dirty="0" smtClean="0"/>
              <a:t>However, sadly, there is more to our remembrance than Captain Henry Talbot.</a:t>
            </a:r>
            <a:endParaRPr lang="en-GB" sz="3500" b="1" dirty="0"/>
          </a:p>
        </p:txBody>
      </p:sp>
      <p:sp>
        <p:nvSpPr>
          <p:cNvPr id="3" name="Content Placeholder 2"/>
          <p:cNvSpPr>
            <a:spLocks noGrp="1"/>
          </p:cNvSpPr>
          <p:nvPr>
            <p:ph idx="1"/>
          </p:nvPr>
        </p:nvSpPr>
        <p:spPr>
          <a:xfrm>
            <a:off x="1309254" y="1784061"/>
            <a:ext cx="9760528" cy="4351338"/>
          </a:xfrm>
        </p:spPr>
        <p:txBody>
          <a:bodyPr/>
          <a:lstStyle/>
          <a:p>
            <a:pPr marL="0" indent="0">
              <a:buNone/>
            </a:pPr>
            <a:r>
              <a:rPr lang="en-GB" dirty="0" smtClean="0"/>
              <a:t>A number of past pupils of </a:t>
            </a:r>
            <a:r>
              <a:rPr lang="en-GB" dirty="0" err="1" smtClean="0"/>
              <a:t>Glengorse</a:t>
            </a:r>
            <a:r>
              <a:rPr lang="en-GB" dirty="0" smtClean="0"/>
              <a:t> school lost their lives both to WWI and WWII.</a:t>
            </a:r>
          </a:p>
          <a:p>
            <a:pPr marL="0" indent="0">
              <a:buNone/>
            </a:pPr>
            <a:endParaRPr lang="en-GB" dirty="0"/>
          </a:p>
        </p:txBody>
      </p:sp>
    </p:spTree>
    <p:extLst>
      <p:ext uri="{BB962C8B-B14F-4D97-AF65-F5344CB8AC3E}">
        <p14:creationId xmlns:p14="http://schemas.microsoft.com/office/powerpoint/2010/main" val="40176074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406237" y="268143"/>
            <a:ext cx="10515600" cy="1325563"/>
          </a:xfrm>
        </p:spPr>
        <p:txBody>
          <a:bodyPr>
            <a:normAutofit/>
          </a:bodyPr>
          <a:lstStyle/>
          <a:p>
            <a:endParaRPr lang="en-GB" sz="3500" b="1" dirty="0"/>
          </a:p>
        </p:txBody>
      </p:sp>
      <p:sp>
        <p:nvSpPr>
          <p:cNvPr id="5" name="TextBox 4"/>
          <p:cNvSpPr txBox="1"/>
          <p:nvPr/>
        </p:nvSpPr>
        <p:spPr>
          <a:xfrm>
            <a:off x="6137563" y="1832904"/>
            <a:ext cx="336665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p:txBody>
      </p:sp>
      <p:sp>
        <p:nvSpPr>
          <p:cNvPr id="6" name="AutoShape 2" descr="Hop Store Cemetery in Belgium | Rutland Remember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smtClean="0">
              <a:ln>
                <a:noFill/>
              </a:ln>
              <a:solidFill>
                <a:prstClr val="black"/>
              </a:solidFill>
              <a:effectLst/>
              <a:uLnTx/>
              <a:uFillTx/>
              <a:latin typeface="Calibri" panose="020F0502020204030204"/>
              <a:ea typeface="+mn-ea"/>
              <a:cs typeface="+mn-cs"/>
            </a:endParaRPr>
          </a:p>
        </p:txBody>
      </p:sp>
      <p:pic>
        <p:nvPicPr>
          <p:cNvPr id="4" name="Picture 3"/>
          <p:cNvPicPr>
            <a:picLocks noChangeAspect="1"/>
          </p:cNvPicPr>
          <p:nvPr/>
        </p:nvPicPr>
        <p:blipFill rotWithShape="1">
          <a:blip r:embed="rId3"/>
          <a:srcRect l="14630" t="9427" r="19898" b="9339"/>
          <a:stretch/>
        </p:blipFill>
        <p:spPr>
          <a:xfrm>
            <a:off x="4336472" y="102475"/>
            <a:ext cx="4087092" cy="6755525"/>
          </a:xfrm>
          <a:prstGeom prst="rect">
            <a:avLst/>
          </a:prstGeom>
        </p:spPr>
      </p:pic>
    </p:spTree>
    <p:extLst>
      <p:ext uri="{BB962C8B-B14F-4D97-AF65-F5344CB8AC3E}">
        <p14:creationId xmlns:p14="http://schemas.microsoft.com/office/powerpoint/2010/main" val="7870705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406237" y="268143"/>
            <a:ext cx="10515600" cy="1325563"/>
          </a:xfrm>
        </p:spPr>
        <p:txBody>
          <a:bodyPr>
            <a:normAutofit fontScale="90000"/>
          </a:bodyPr>
          <a:lstStyle/>
          <a:p>
            <a:r>
              <a:rPr lang="en-GB" sz="3500" b="1" dirty="0" smtClean="0"/>
              <a:t>It was very important to the school to find a way of honouring their sacrifice.  It was decided a chapel would be built in their memory.</a:t>
            </a:r>
            <a:endParaRPr lang="en-GB" sz="3500" b="1" dirty="0"/>
          </a:p>
        </p:txBody>
      </p:sp>
      <p:sp>
        <p:nvSpPr>
          <p:cNvPr id="3" name="Content Placeholder 2"/>
          <p:cNvSpPr>
            <a:spLocks noGrp="1"/>
          </p:cNvSpPr>
          <p:nvPr>
            <p:ph idx="1"/>
          </p:nvPr>
        </p:nvSpPr>
        <p:spPr>
          <a:xfrm>
            <a:off x="1309254" y="1784061"/>
            <a:ext cx="9760528" cy="4351338"/>
          </a:xfrm>
        </p:spPr>
        <p:txBody>
          <a:bodyPr/>
          <a:lstStyle/>
          <a:p>
            <a:pPr marL="0" indent="0">
              <a:buNone/>
            </a:pPr>
            <a:endParaRPr lang="en-GB" dirty="0" smtClean="0"/>
          </a:p>
          <a:p>
            <a:pPr marL="0" indent="0">
              <a:buNone/>
            </a:pPr>
            <a:endParaRPr lang="en-GB" dirty="0"/>
          </a:p>
          <a:p>
            <a:pPr marL="0" indent="0">
              <a:buNone/>
            </a:pPr>
            <a:endParaRPr lang="en-GB" dirty="0"/>
          </a:p>
        </p:txBody>
      </p:sp>
      <p:pic>
        <p:nvPicPr>
          <p:cNvPr id="4" name="Picture 3"/>
          <p:cNvPicPr>
            <a:picLocks noChangeAspect="1"/>
          </p:cNvPicPr>
          <p:nvPr/>
        </p:nvPicPr>
        <p:blipFill rotWithShape="1">
          <a:blip r:embed="rId3"/>
          <a:srcRect l="1" t="21083" r="5092" b="65778"/>
          <a:stretch/>
        </p:blipFill>
        <p:spPr>
          <a:xfrm>
            <a:off x="1669429" y="2632364"/>
            <a:ext cx="9232107" cy="1704110"/>
          </a:xfrm>
          <a:prstGeom prst="rect">
            <a:avLst/>
          </a:prstGeom>
        </p:spPr>
      </p:pic>
    </p:spTree>
    <p:extLst>
      <p:ext uri="{BB962C8B-B14F-4D97-AF65-F5344CB8AC3E}">
        <p14:creationId xmlns:p14="http://schemas.microsoft.com/office/powerpoint/2010/main" val="32521490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406237" y="268143"/>
            <a:ext cx="10515600" cy="1325563"/>
          </a:xfrm>
        </p:spPr>
        <p:txBody>
          <a:bodyPr>
            <a:normAutofit fontScale="90000"/>
          </a:bodyPr>
          <a:lstStyle/>
          <a:p>
            <a:r>
              <a:rPr lang="en-GB" sz="3500" b="1" dirty="0" smtClean="0"/>
              <a:t>It was very important to the school to find a way of honouring their sacrifice.  It was decided a chapel would be built in their memory.</a:t>
            </a:r>
            <a:endParaRPr lang="en-GB" sz="3500" b="1" dirty="0"/>
          </a:p>
        </p:txBody>
      </p:sp>
      <p:sp>
        <p:nvSpPr>
          <p:cNvPr id="3" name="Content Placeholder 2"/>
          <p:cNvSpPr>
            <a:spLocks noGrp="1"/>
          </p:cNvSpPr>
          <p:nvPr>
            <p:ph idx="1"/>
          </p:nvPr>
        </p:nvSpPr>
        <p:spPr>
          <a:xfrm>
            <a:off x="1309254" y="1784061"/>
            <a:ext cx="9760528" cy="4351338"/>
          </a:xfrm>
        </p:spPr>
        <p:txBody>
          <a:bodyPr/>
          <a:lstStyle/>
          <a:p>
            <a:pPr marL="0" indent="0">
              <a:buNone/>
            </a:pPr>
            <a:endParaRPr lang="en-GB" dirty="0" smtClean="0"/>
          </a:p>
          <a:p>
            <a:pPr marL="0" indent="0">
              <a:buNone/>
            </a:pPr>
            <a:r>
              <a:rPr lang="en-GB" dirty="0" smtClean="0"/>
              <a:t>Fund raising started in 1945 – it was not until 1952 that the chapel was finally completed.  This was because they raised the money to build the chapel through fund raisers such as the Christmas Fair and donations from parents (a donation was also made by the Lambert family).  First came the building, followed by wooden pews, stained glass windows and wooden panelling. </a:t>
            </a:r>
          </a:p>
          <a:p>
            <a:pPr marL="0" indent="0">
              <a:buNone/>
            </a:pPr>
            <a:endParaRPr lang="en-GB" dirty="0"/>
          </a:p>
          <a:p>
            <a:pPr marL="0" indent="0">
              <a:buNone/>
            </a:pPr>
            <a:endParaRPr lang="en-GB" dirty="0"/>
          </a:p>
        </p:txBody>
      </p:sp>
    </p:spTree>
    <p:extLst>
      <p:ext uri="{BB962C8B-B14F-4D97-AF65-F5344CB8AC3E}">
        <p14:creationId xmlns:p14="http://schemas.microsoft.com/office/powerpoint/2010/main" val="39709603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406237" y="268143"/>
            <a:ext cx="10515600" cy="1325563"/>
          </a:xfrm>
        </p:spPr>
        <p:txBody>
          <a:bodyPr>
            <a:normAutofit/>
          </a:bodyPr>
          <a:lstStyle/>
          <a:p>
            <a:r>
              <a:rPr lang="en-GB" sz="3500" b="1" dirty="0" smtClean="0"/>
              <a:t>The Chapel’s Journey 1951-1952</a:t>
            </a:r>
            <a:endParaRPr lang="en-GB" sz="3500" b="1" dirty="0"/>
          </a:p>
        </p:txBody>
      </p:sp>
      <p:sp>
        <p:nvSpPr>
          <p:cNvPr id="3" name="Content Placeholder 2"/>
          <p:cNvSpPr>
            <a:spLocks noGrp="1"/>
          </p:cNvSpPr>
          <p:nvPr>
            <p:ph idx="1"/>
          </p:nvPr>
        </p:nvSpPr>
        <p:spPr>
          <a:xfrm>
            <a:off x="1309254" y="1784061"/>
            <a:ext cx="9760528" cy="4351338"/>
          </a:xfrm>
        </p:spPr>
        <p:txBody>
          <a:bodyPr/>
          <a:lstStyle/>
          <a:p>
            <a:pPr marL="0" indent="0">
              <a:buNone/>
            </a:pPr>
            <a:endParaRPr lang="en-GB" dirty="0" smtClean="0"/>
          </a:p>
          <a:p>
            <a:pPr marL="0" indent="0">
              <a:buNone/>
            </a:pPr>
            <a:endParaRPr lang="en-GB" dirty="0"/>
          </a:p>
          <a:p>
            <a:pPr marL="0" indent="0">
              <a:buNone/>
            </a:pPr>
            <a:endParaRPr lang="en-GB" dirty="0"/>
          </a:p>
        </p:txBody>
      </p:sp>
      <p:pic>
        <p:nvPicPr>
          <p:cNvPr id="4" name="Picture 3"/>
          <p:cNvPicPr>
            <a:picLocks noChangeAspect="1"/>
          </p:cNvPicPr>
          <p:nvPr/>
        </p:nvPicPr>
        <p:blipFill>
          <a:blip r:embed="rId3"/>
          <a:stretch>
            <a:fillRect/>
          </a:stretch>
        </p:blipFill>
        <p:spPr>
          <a:xfrm>
            <a:off x="3401290" y="1283870"/>
            <a:ext cx="5382491" cy="4851529"/>
          </a:xfrm>
          <a:prstGeom prst="rect">
            <a:avLst/>
          </a:prstGeom>
        </p:spPr>
      </p:pic>
    </p:spTree>
    <p:extLst>
      <p:ext uri="{BB962C8B-B14F-4D97-AF65-F5344CB8AC3E}">
        <p14:creationId xmlns:p14="http://schemas.microsoft.com/office/powerpoint/2010/main" val="5782943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406237" y="268143"/>
            <a:ext cx="10515600" cy="1325563"/>
          </a:xfrm>
        </p:spPr>
        <p:txBody>
          <a:bodyPr>
            <a:normAutofit/>
          </a:bodyPr>
          <a:lstStyle/>
          <a:p>
            <a:r>
              <a:rPr lang="en-GB" sz="3500" b="1" dirty="0" smtClean="0"/>
              <a:t>The Chapel’s Journey - Dedication</a:t>
            </a:r>
            <a:endParaRPr lang="en-GB" sz="3500" b="1" dirty="0"/>
          </a:p>
        </p:txBody>
      </p:sp>
      <p:sp>
        <p:nvSpPr>
          <p:cNvPr id="3" name="Content Placeholder 2"/>
          <p:cNvSpPr>
            <a:spLocks noGrp="1"/>
          </p:cNvSpPr>
          <p:nvPr>
            <p:ph idx="1"/>
          </p:nvPr>
        </p:nvSpPr>
        <p:spPr>
          <a:xfrm>
            <a:off x="1309254" y="1784061"/>
            <a:ext cx="9760528" cy="4351338"/>
          </a:xfrm>
        </p:spPr>
        <p:txBody>
          <a:bodyPr/>
          <a:lstStyle/>
          <a:p>
            <a:pPr marL="0" indent="0">
              <a:buNone/>
            </a:pPr>
            <a:endParaRPr lang="en-GB" dirty="0" smtClean="0"/>
          </a:p>
          <a:p>
            <a:pPr marL="0" indent="0">
              <a:buNone/>
            </a:pPr>
            <a:endParaRPr lang="en-GB" dirty="0"/>
          </a:p>
          <a:p>
            <a:pPr marL="0" indent="0">
              <a:buNone/>
            </a:pPr>
            <a:endParaRPr lang="en-GB" dirty="0"/>
          </a:p>
        </p:txBody>
      </p:sp>
      <p:pic>
        <p:nvPicPr>
          <p:cNvPr id="4" name="Picture 3"/>
          <p:cNvPicPr>
            <a:picLocks noChangeAspect="1"/>
          </p:cNvPicPr>
          <p:nvPr/>
        </p:nvPicPr>
        <p:blipFill>
          <a:blip r:embed="rId3"/>
          <a:stretch>
            <a:fillRect/>
          </a:stretch>
        </p:blipFill>
        <p:spPr>
          <a:xfrm rot="5400000">
            <a:off x="3043672" y="343767"/>
            <a:ext cx="5418858" cy="7225144"/>
          </a:xfrm>
          <a:prstGeom prst="rect">
            <a:avLst/>
          </a:prstGeom>
        </p:spPr>
      </p:pic>
    </p:spTree>
    <p:extLst>
      <p:ext uri="{BB962C8B-B14F-4D97-AF65-F5344CB8AC3E}">
        <p14:creationId xmlns:p14="http://schemas.microsoft.com/office/powerpoint/2010/main" val="8053864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406237" y="268143"/>
            <a:ext cx="10515600" cy="1325563"/>
          </a:xfrm>
        </p:spPr>
        <p:txBody>
          <a:bodyPr>
            <a:normAutofit/>
          </a:bodyPr>
          <a:lstStyle/>
          <a:p>
            <a:r>
              <a:rPr lang="en-GB" sz="3500" b="1" dirty="0" smtClean="0"/>
              <a:t>The Chapel’s Journey - Dedication</a:t>
            </a:r>
            <a:endParaRPr lang="en-GB" sz="3500" b="1" dirty="0"/>
          </a:p>
        </p:txBody>
      </p:sp>
      <p:sp>
        <p:nvSpPr>
          <p:cNvPr id="3" name="Content Placeholder 2"/>
          <p:cNvSpPr>
            <a:spLocks noGrp="1"/>
          </p:cNvSpPr>
          <p:nvPr>
            <p:ph idx="1"/>
          </p:nvPr>
        </p:nvSpPr>
        <p:spPr>
          <a:xfrm>
            <a:off x="1309254" y="1784061"/>
            <a:ext cx="9760528" cy="4351338"/>
          </a:xfrm>
        </p:spPr>
        <p:txBody>
          <a:bodyPr/>
          <a:lstStyle/>
          <a:p>
            <a:pPr marL="0" indent="0">
              <a:buNone/>
            </a:pPr>
            <a:endParaRPr lang="en-GB" dirty="0" smtClean="0"/>
          </a:p>
          <a:p>
            <a:pPr marL="0" indent="0">
              <a:buNone/>
            </a:pPr>
            <a:endParaRPr lang="en-GB" dirty="0"/>
          </a:p>
          <a:p>
            <a:pPr marL="0" indent="0">
              <a:buNone/>
            </a:pPr>
            <a:endParaRPr lang="en-GB" dirty="0"/>
          </a:p>
        </p:txBody>
      </p:sp>
      <p:pic>
        <p:nvPicPr>
          <p:cNvPr id="5" name="Picture 4"/>
          <p:cNvPicPr>
            <a:picLocks noChangeAspect="1"/>
          </p:cNvPicPr>
          <p:nvPr/>
        </p:nvPicPr>
        <p:blipFill>
          <a:blip r:embed="rId3"/>
          <a:stretch>
            <a:fillRect/>
          </a:stretch>
        </p:blipFill>
        <p:spPr>
          <a:xfrm rot="5400000">
            <a:off x="3172259" y="371043"/>
            <a:ext cx="5379892" cy="7173190"/>
          </a:xfrm>
          <a:prstGeom prst="rect">
            <a:avLst/>
          </a:prstGeom>
        </p:spPr>
      </p:pic>
    </p:spTree>
    <p:extLst>
      <p:ext uri="{BB962C8B-B14F-4D97-AF65-F5344CB8AC3E}">
        <p14:creationId xmlns:p14="http://schemas.microsoft.com/office/powerpoint/2010/main" val="29119500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endParaRPr lang="en-GB" b="1"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318002" y="1909334"/>
            <a:ext cx="1409524" cy="1219048"/>
          </a:xfr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72373" y="1909334"/>
            <a:ext cx="1257143" cy="1266667"/>
          </a:xfrm>
          <a:prstGeom prst="rect">
            <a:avLst/>
          </a:prstGeom>
        </p:spPr>
      </p:pic>
      <p:pic>
        <p:nvPicPr>
          <p:cNvPr id="6" name="Picture 5"/>
          <p:cNvPicPr>
            <a:picLocks noChangeAspect="1"/>
          </p:cNvPicPr>
          <p:nvPr/>
        </p:nvPicPr>
        <p:blipFill>
          <a:blip r:embed="rId5"/>
          <a:stretch>
            <a:fillRect/>
          </a:stretch>
        </p:blipFill>
        <p:spPr>
          <a:xfrm>
            <a:off x="5462666" y="1861715"/>
            <a:ext cx="1266667" cy="1266667"/>
          </a:xfrm>
          <a:prstGeom prst="rect">
            <a:avLst/>
          </a:prstGeom>
        </p:spPr>
      </p:pic>
      <p:pic>
        <p:nvPicPr>
          <p:cNvPr id="7" name="Picture 6"/>
          <p:cNvPicPr>
            <a:picLocks noChangeAspect="1"/>
          </p:cNvPicPr>
          <p:nvPr/>
        </p:nvPicPr>
        <p:blipFill>
          <a:blip r:embed="rId6"/>
          <a:stretch>
            <a:fillRect/>
          </a:stretch>
        </p:blipFill>
        <p:spPr>
          <a:xfrm>
            <a:off x="7950187" y="1837468"/>
            <a:ext cx="1514286" cy="1266667"/>
          </a:xfrm>
          <a:prstGeom prst="rect">
            <a:avLst/>
          </a:prstGeom>
        </p:spPr>
      </p:pic>
      <p:pic>
        <p:nvPicPr>
          <p:cNvPr id="8" name="Picture 7"/>
          <p:cNvPicPr>
            <a:picLocks noChangeAspect="1"/>
          </p:cNvPicPr>
          <p:nvPr/>
        </p:nvPicPr>
        <p:blipFill>
          <a:blip r:embed="rId7"/>
          <a:stretch>
            <a:fillRect/>
          </a:stretch>
        </p:blipFill>
        <p:spPr>
          <a:xfrm>
            <a:off x="1690349" y="3650317"/>
            <a:ext cx="1523810" cy="1247619"/>
          </a:xfrm>
          <a:prstGeom prst="rect">
            <a:avLst/>
          </a:prstGeom>
        </p:spPr>
      </p:pic>
      <p:pic>
        <p:nvPicPr>
          <p:cNvPr id="9" name="Picture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170216" y="3650317"/>
            <a:ext cx="580952" cy="1247619"/>
          </a:xfrm>
          <a:prstGeom prst="rect">
            <a:avLst/>
          </a:prstGeom>
        </p:spPr>
      </p:pic>
      <p:pic>
        <p:nvPicPr>
          <p:cNvPr id="10" name="Picture 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625915" y="3650316"/>
            <a:ext cx="1533333" cy="1247619"/>
          </a:xfrm>
          <a:prstGeom prst="rect">
            <a:avLst/>
          </a:prstGeom>
        </p:spPr>
      </p:pic>
      <p:pic>
        <p:nvPicPr>
          <p:cNvPr id="11" name="Picture 1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726884" y="3650316"/>
            <a:ext cx="1076190" cy="1247619"/>
          </a:xfrm>
          <a:prstGeom prst="rect">
            <a:avLst/>
          </a:prstGeom>
        </p:spPr>
      </p:pic>
      <p:pic>
        <p:nvPicPr>
          <p:cNvPr id="12" name="Picture 11"/>
          <p:cNvPicPr>
            <a:picLocks noChangeAspect="1"/>
          </p:cNvPicPr>
          <p:nvPr/>
        </p:nvPicPr>
        <p:blipFill>
          <a:blip r:embed="rId11"/>
          <a:stretch>
            <a:fillRect/>
          </a:stretch>
        </p:blipFill>
        <p:spPr>
          <a:xfrm>
            <a:off x="7735685" y="5063763"/>
            <a:ext cx="3457575" cy="1323975"/>
          </a:xfrm>
          <a:prstGeom prst="rect">
            <a:avLst/>
          </a:prstGeom>
        </p:spPr>
      </p:pic>
    </p:spTree>
    <p:extLst>
      <p:ext uri="{BB962C8B-B14F-4D97-AF65-F5344CB8AC3E}">
        <p14:creationId xmlns:p14="http://schemas.microsoft.com/office/powerpoint/2010/main" val="4433896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406237" y="268143"/>
            <a:ext cx="10515600" cy="1325563"/>
          </a:xfrm>
        </p:spPr>
        <p:txBody>
          <a:bodyPr>
            <a:normAutofit/>
          </a:bodyPr>
          <a:lstStyle/>
          <a:p>
            <a:r>
              <a:rPr lang="en-GB" sz="3500" b="1" dirty="0" smtClean="0"/>
              <a:t>The Chapel’s Journey - Dedication</a:t>
            </a:r>
            <a:endParaRPr lang="en-GB" sz="3500" b="1" dirty="0"/>
          </a:p>
        </p:txBody>
      </p:sp>
      <p:sp>
        <p:nvSpPr>
          <p:cNvPr id="3" name="Content Placeholder 2"/>
          <p:cNvSpPr>
            <a:spLocks noGrp="1"/>
          </p:cNvSpPr>
          <p:nvPr>
            <p:ph idx="1"/>
          </p:nvPr>
        </p:nvSpPr>
        <p:spPr>
          <a:xfrm>
            <a:off x="1309254" y="1784061"/>
            <a:ext cx="9760528" cy="4351338"/>
          </a:xfrm>
        </p:spPr>
        <p:txBody>
          <a:bodyPr/>
          <a:lstStyle/>
          <a:p>
            <a:pPr marL="0" indent="0">
              <a:buNone/>
            </a:pPr>
            <a:endParaRPr lang="en-GB" dirty="0" smtClean="0"/>
          </a:p>
          <a:p>
            <a:pPr marL="0" indent="0">
              <a:buNone/>
            </a:pPr>
            <a:endParaRPr lang="en-GB" dirty="0"/>
          </a:p>
          <a:p>
            <a:pPr marL="0" indent="0">
              <a:buNone/>
            </a:pPr>
            <a:endParaRPr lang="en-GB" dirty="0"/>
          </a:p>
        </p:txBody>
      </p:sp>
      <p:pic>
        <p:nvPicPr>
          <p:cNvPr id="4" name="Picture 3"/>
          <p:cNvPicPr>
            <a:picLocks noChangeAspect="1"/>
          </p:cNvPicPr>
          <p:nvPr/>
        </p:nvPicPr>
        <p:blipFill>
          <a:blip r:embed="rId3"/>
          <a:stretch>
            <a:fillRect/>
          </a:stretch>
        </p:blipFill>
        <p:spPr>
          <a:xfrm>
            <a:off x="4511593" y="1292115"/>
            <a:ext cx="3995098" cy="5388178"/>
          </a:xfrm>
          <a:prstGeom prst="rect">
            <a:avLst/>
          </a:prstGeom>
        </p:spPr>
      </p:pic>
    </p:spTree>
    <p:extLst>
      <p:ext uri="{BB962C8B-B14F-4D97-AF65-F5344CB8AC3E}">
        <p14:creationId xmlns:p14="http://schemas.microsoft.com/office/powerpoint/2010/main" val="26525329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406237" y="268143"/>
            <a:ext cx="10515600" cy="1325563"/>
          </a:xfrm>
        </p:spPr>
        <p:txBody>
          <a:bodyPr>
            <a:normAutofit/>
          </a:bodyPr>
          <a:lstStyle/>
          <a:p>
            <a:r>
              <a:rPr lang="en-GB" sz="2000" b="1" dirty="0" smtClean="0"/>
              <a:t>The Chapel’s Journey - Dedication</a:t>
            </a:r>
            <a:endParaRPr lang="en-GB" sz="2000" b="1" dirty="0"/>
          </a:p>
        </p:txBody>
      </p:sp>
      <p:sp>
        <p:nvSpPr>
          <p:cNvPr id="3" name="Content Placeholder 2"/>
          <p:cNvSpPr>
            <a:spLocks noGrp="1"/>
          </p:cNvSpPr>
          <p:nvPr>
            <p:ph idx="1"/>
          </p:nvPr>
        </p:nvSpPr>
        <p:spPr>
          <a:xfrm>
            <a:off x="1309254" y="1784061"/>
            <a:ext cx="9760528" cy="4351338"/>
          </a:xfrm>
        </p:spPr>
        <p:txBody>
          <a:bodyPr/>
          <a:lstStyle/>
          <a:p>
            <a:pPr marL="0" indent="0">
              <a:buNone/>
            </a:pPr>
            <a:endParaRPr lang="en-GB" dirty="0" smtClean="0"/>
          </a:p>
          <a:p>
            <a:pPr marL="0" indent="0">
              <a:buNone/>
            </a:pPr>
            <a:endParaRPr lang="en-GB" dirty="0"/>
          </a:p>
          <a:p>
            <a:pPr marL="0" indent="0">
              <a:buNone/>
            </a:pPr>
            <a:endParaRPr lang="en-GB" dirty="0"/>
          </a:p>
        </p:txBody>
      </p:sp>
      <p:pic>
        <p:nvPicPr>
          <p:cNvPr id="5" name="Picture 4"/>
          <p:cNvPicPr>
            <a:picLocks noChangeAspect="1"/>
          </p:cNvPicPr>
          <p:nvPr/>
        </p:nvPicPr>
        <p:blipFill>
          <a:blip r:embed="rId3"/>
          <a:stretch>
            <a:fillRect/>
          </a:stretch>
        </p:blipFill>
        <p:spPr>
          <a:xfrm>
            <a:off x="777849" y="1247093"/>
            <a:ext cx="4625456" cy="1992201"/>
          </a:xfrm>
          <a:prstGeom prst="rect">
            <a:avLst/>
          </a:prstGeom>
        </p:spPr>
      </p:pic>
      <p:pic>
        <p:nvPicPr>
          <p:cNvPr id="6" name="Picture 5"/>
          <p:cNvPicPr>
            <a:picLocks noChangeAspect="1"/>
          </p:cNvPicPr>
          <p:nvPr/>
        </p:nvPicPr>
        <p:blipFill>
          <a:blip r:embed="rId4"/>
          <a:stretch>
            <a:fillRect/>
          </a:stretch>
        </p:blipFill>
        <p:spPr>
          <a:xfrm>
            <a:off x="5715034" y="268143"/>
            <a:ext cx="4606603" cy="6589857"/>
          </a:xfrm>
          <a:prstGeom prst="rect">
            <a:avLst/>
          </a:prstGeom>
        </p:spPr>
      </p:pic>
    </p:spTree>
    <p:extLst>
      <p:ext uri="{BB962C8B-B14F-4D97-AF65-F5344CB8AC3E}">
        <p14:creationId xmlns:p14="http://schemas.microsoft.com/office/powerpoint/2010/main" val="23987840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406237" y="268143"/>
            <a:ext cx="10515600" cy="1325563"/>
          </a:xfrm>
        </p:spPr>
        <p:txBody>
          <a:bodyPr>
            <a:normAutofit/>
          </a:bodyPr>
          <a:lstStyle/>
          <a:p>
            <a:r>
              <a:rPr lang="en-GB" sz="3500" b="1" dirty="0" smtClean="0"/>
              <a:t>The Chapel’s Journey 1955 - 1957</a:t>
            </a:r>
            <a:endParaRPr lang="en-GB" sz="3500" b="1" dirty="0"/>
          </a:p>
        </p:txBody>
      </p:sp>
      <p:sp>
        <p:nvSpPr>
          <p:cNvPr id="3" name="Content Placeholder 2"/>
          <p:cNvSpPr>
            <a:spLocks noGrp="1"/>
          </p:cNvSpPr>
          <p:nvPr>
            <p:ph idx="1"/>
          </p:nvPr>
        </p:nvSpPr>
        <p:spPr>
          <a:xfrm>
            <a:off x="1309254" y="1784061"/>
            <a:ext cx="9760528" cy="4351338"/>
          </a:xfrm>
        </p:spPr>
        <p:txBody>
          <a:bodyPr/>
          <a:lstStyle/>
          <a:p>
            <a:pPr marL="0" indent="0">
              <a:buNone/>
            </a:pPr>
            <a:endParaRPr lang="en-GB" dirty="0" smtClean="0"/>
          </a:p>
          <a:p>
            <a:pPr marL="0" indent="0">
              <a:buNone/>
            </a:pPr>
            <a:endParaRPr lang="en-GB" dirty="0"/>
          </a:p>
          <a:p>
            <a:pPr marL="0" indent="0">
              <a:buNone/>
            </a:pPr>
            <a:endParaRPr lang="en-GB" dirty="0"/>
          </a:p>
        </p:txBody>
      </p:sp>
      <p:pic>
        <p:nvPicPr>
          <p:cNvPr id="5" name="Picture 4"/>
          <p:cNvPicPr>
            <a:picLocks noChangeAspect="1"/>
          </p:cNvPicPr>
          <p:nvPr/>
        </p:nvPicPr>
        <p:blipFill>
          <a:blip r:embed="rId3"/>
          <a:stretch>
            <a:fillRect/>
          </a:stretch>
        </p:blipFill>
        <p:spPr>
          <a:xfrm>
            <a:off x="6075763" y="2396835"/>
            <a:ext cx="5251541" cy="3075711"/>
          </a:xfrm>
          <a:prstGeom prst="rect">
            <a:avLst/>
          </a:prstGeom>
        </p:spPr>
      </p:pic>
      <p:pic>
        <p:nvPicPr>
          <p:cNvPr id="6" name="Picture 5"/>
          <p:cNvPicPr>
            <a:picLocks noChangeAspect="1"/>
          </p:cNvPicPr>
          <p:nvPr/>
        </p:nvPicPr>
        <p:blipFill>
          <a:blip r:embed="rId4"/>
          <a:stretch>
            <a:fillRect/>
          </a:stretch>
        </p:blipFill>
        <p:spPr>
          <a:xfrm>
            <a:off x="630091" y="2549238"/>
            <a:ext cx="5188150" cy="2509370"/>
          </a:xfrm>
          <a:prstGeom prst="rect">
            <a:avLst/>
          </a:prstGeom>
        </p:spPr>
      </p:pic>
    </p:spTree>
    <p:extLst>
      <p:ext uri="{BB962C8B-B14F-4D97-AF65-F5344CB8AC3E}">
        <p14:creationId xmlns:p14="http://schemas.microsoft.com/office/powerpoint/2010/main" val="15641271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406237" y="268143"/>
            <a:ext cx="10515600" cy="1325563"/>
          </a:xfrm>
        </p:spPr>
        <p:txBody>
          <a:bodyPr>
            <a:normAutofit/>
          </a:bodyPr>
          <a:lstStyle/>
          <a:p>
            <a:r>
              <a:rPr lang="en-GB" sz="3500" b="1" dirty="0" smtClean="0"/>
              <a:t>The Chapel’s journey continued.</a:t>
            </a:r>
            <a:endParaRPr lang="en-GB" sz="3500" b="1" dirty="0"/>
          </a:p>
        </p:txBody>
      </p:sp>
      <p:sp>
        <p:nvSpPr>
          <p:cNvPr id="3" name="Content Placeholder 2"/>
          <p:cNvSpPr>
            <a:spLocks noGrp="1"/>
          </p:cNvSpPr>
          <p:nvPr>
            <p:ph idx="1"/>
          </p:nvPr>
        </p:nvSpPr>
        <p:spPr>
          <a:xfrm>
            <a:off x="1309254" y="1784061"/>
            <a:ext cx="9760528" cy="4351338"/>
          </a:xfrm>
        </p:spPr>
        <p:txBody>
          <a:bodyPr/>
          <a:lstStyle/>
          <a:p>
            <a:pPr marL="0" indent="0">
              <a:buNone/>
            </a:pPr>
            <a:endParaRPr lang="en-GB" dirty="0" smtClean="0"/>
          </a:p>
          <a:p>
            <a:pPr marL="0" indent="0">
              <a:buNone/>
            </a:pPr>
            <a:endParaRPr lang="en-GB" dirty="0"/>
          </a:p>
          <a:p>
            <a:pPr marL="0" indent="0">
              <a:buNone/>
            </a:pPr>
            <a:endParaRPr lang="en-GB" dirty="0"/>
          </a:p>
        </p:txBody>
      </p:sp>
      <p:pic>
        <p:nvPicPr>
          <p:cNvPr id="4" name="Picture 3"/>
          <p:cNvPicPr>
            <a:picLocks noChangeAspect="1"/>
          </p:cNvPicPr>
          <p:nvPr/>
        </p:nvPicPr>
        <p:blipFill>
          <a:blip r:embed="rId3"/>
          <a:stretch>
            <a:fillRect/>
          </a:stretch>
        </p:blipFill>
        <p:spPr>
          <a:xfrm>
            <a:off x="1406237" y="1295360"/>
            <a:ext cx="3781854" cy="1808057"/>
          </a:xfrm>
          <a:prstGeom prst="rect">
            <a:avLst/>
          </a:prstGeom>
        </p:spPr>
      </p:pic>
      <p:pic>
        <p:nvPicPr>
          <p:cNvPr id="5" name="Picture 4"/>
          <p:cNvPicPr>
            <a:picLocks noChangeAspect="1"/>
          </p:cNvPicPr>
          <p:nvPr/>
        </p:nvPicPr>
        <p:blipFill>
          <a:blip r:embed="rId4"/>
          <a:stretch>
            <a:fillRect/>
          </a:stretch>
        </p:blipFill>
        <p:spPr>
          <a:xfrm>
            <a:off x="5509988" y="1295360"/>
            <a:ext cx="4974640" cy="1959399"/>
          </a:xfrm>
          <a:prstGeom prst="rect">
            <a:avLst/>
          </a:prstGeom>
        </p:spPr>
      </p:pic>
      <p:pic>
        <p:nvPicPr>
          <p:cNvPr id="6" name="Picture 5"/>
          <p:cNvPicPr>
            <a:picLocks noChangeAspect="1"/>
          </p:cNvPicPr>
          <p:nvPr/>
        </p:nvPicPr>
        <p:blipFill>
          <a:blip r:embed="rId5"/>
          <a:stretch>
            <a:fillRect/>
          </a:stretch>
        </p:blipFill>
        <p:spPr>
          <a:xfrm>
            <a:off x="3083906" y="3378121"/>
            <a:ext cx="5270385" cy="1756795"/>
          </a:xfrm>
          <a:prstGeom prst="rect">
            <a:avLst/>
          </a:prstGeom>
        </p:spPr>
      </p:pic>
      <p:pic>
        <p:nvPicPr>
          <p:cNvPr id="7" name="Picture 6"/>
          <p:cNvPicPr>
            <a:picLocks noChangeAspect="1"/>
          </p:cNvPicPr>
          <p:nvPr/>
        </p:nvPicPr>
        <p:blipFill>
          <a:blip r:embed="rId6"/>
          <a:stretch>
            <a:fillRect/>
          </a:stretch>
        </p:blipFill>
        <p:spPr>
          <a:xfrm>
            <a:off x="3297164" y="5395359"/>
            <a:ext cx="5001848" cy="1228741"/>
          </a:xfrm>
          <a:prstGeom prst="rect">
            <a:avLst/>
          </a:prstGeom>
        </p:spPr>
      </p:pic>
    </p:spTree>
    <p:extLst>
      <p:ext uri="{BB962C8B-B14F-4D97-AF65-F5344CB8AC3E}">
        <p14:creationId xmlns:p14="http://schemas.microsoft.com/office/powerpoint/2010/main" val="20132564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406237" y="268143"/>
            <a:ext cx="10515600" cy="1325563"/>
          </a:xfrm>
        </p:spPr>
        <p:txBody>
          <a:bodyPr>
            <a:normAutofit/>
          </a:bodyPr>
          <a:lstStyle/>
          <a:p>
            <a:r>
              <a:rPr lang="en-GB" sz="3500" b="1" dirty="0" smtClean="0"/>
              <a:t>The Chapel’s Journey</a:t>
            </a:r>
            <a:endParaRPr lang="en-GB" sz="3500" b="1" dirty="0"/>
          </a:p>
        </p:txBody>
      </p:sp>
      <p:sp>
        <p:nvSpPr>
          <p:cNvPr id="3" name="Content Placeholder 2"/>
          <p:cNvSpPr>
            <a:spLocks noGrp="1"/>
          </p:cNvSpPr>
          <p:nvPr>
            <p:ph idx="1"/>
          </p:nvPr>
        </p:nvSpPr>
        <p:spPr>
          <a:xfrm>
            <a:off x="1309254" y="1784061"/>
            <a:ext cx="9760528" cy="4351338"/>
          </a:xfrm>
        </p:spPr>
        <p:txBody>
          <a:bodyPr/>
          <a:lstStyle/>
          <a:p>
            <a:pPr marL="0" indent="0">
              <a:buNone/>
            </a:pPr>
            <a:endParaRPr lang="en-GB" dirty="0" smtClean="0"/>
          </a:p>
          <a:p>
            <a:pPr marL="0" indent="0">
              <a:buNone/>
            </a:pPr>
            <a:endParaRPr lang="en-GB" dirty="0"/>
          </a:p>
          <a:p>
            <a:pPr marL="0" indent="0">
              <a:buNone/>
            </a:pPr>
            <a:endParaRPr lang="en-GB"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60518" y="1692780"/>
            <a:ext cx="6858000" cy="4533900"/>
          </a:xfrm>
          <a:prstGeom prst="rect">
            <a:avLst/>
          </a:prstGeom>
        </p:spPr>
      </p:pic>
    </p:spTree>
    <p:extLst>
      <p:ext uri="{BB962C8B-B14F-4D97-AF65-F5344CB8AC3E}">
        <p14:creationId xmlns:p14="http://schemas.microsoft.com/office/powerpoint/2010/main" val="310454486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406237" y="268143"/>
            <a:ext cx="10515600" cy="1325563"/>
          </a:xfrm>
        </p:spPr>
        <p:txBody>
          <a:bodyPr>
            <a:normAutofit/>
          </a:bodyPr>
          <a:lstStyle/>
          <a:p>
            <a:r>
              <a:rPr lang="en-GB" sz="3500" b="1" dirty="0" smtClean="0"/>
              <a:t>Remembrance is not just about WW1 and WW2</a:t>
            </a:r>
            <a:endParaRPr lang="en-GB" sz="3500" b="1" dirty="0"/>
          </a:p>
        </p:txBody>
      </p:sp>
      <p:sp>
        <p:nvSpPr>
          <p:cNvPr id="3" name="Content Placeholder 2"/>
          <p:cNvSpPr>
            <a:spLocks noGrp="1"/>
          </p:cNvSpPr>
          <p:nvPr>
            <p:ph idx="1"/>
          </p:nvPr>
        </p:nvSpPr>
        <p:spPr>
          <a:xfrm>
            <a:off x="1309254" y="1784061"/>
            <a:ext cx="9760528" cy="4351338"/>
          </a:xfrm>
        </p:spPr>
        <p:txBody>
          <a:bodyPr/>
          <a:lstStyle/>
          <a:p>
            <a:pPr marL="0" indent="0">
              <a:buNone/>
            </a:pPr>
            <a:endParaRPr lang="en-GB" dirty="0" smtClean="0"/>
          </a:p>
          <a:p>
            <a:pPr marL="0" indent="0">
              <a:buNone/>
            </a:pPr>
            <a:r>
              <a:rPr lang="en-GB" dirty="0" smtClean="0"/>
              <a:t>It is about commemorating all soldiers who have died, in all conflicts around the world, including those happening in our time</a:t>
            </a:r>
            <a:r>
              <a:rPr lang="en-GB" dirty="0" smtClean="0"/>
              <a:t>.</a:t>
            </a:r>
          </a:p>
          <a:p>
            <a:pPr marL="0" indent="0">
              <a:buNone/>
            </a:pPr>
            <a:endParaRPr lang="en-GB" dirty="0"/>
          </a:p>
          <a:p>
            <a:pPr marL="0" indent="0">
              <a:buNone/>
            </a:pPr>
            <a:r>
              <a:rPr lang="en-GB" dirty="0" smtClean="0"/>
              <a:t>This week you have all been making poppies in Art, so that we can make a wreath to take to the chapel.  I want to thank you all for this – as I hope you now see, it is really important that we acknowledge all those at </a:t>
            </a:r>
            <a:r>
              <a:rPr lang="en-GB" dirty="0" err="1" smtClean="0"/>
              <a:t>Glengorse</a:t>
            </a:r>
            <a:r>
              <a:rPr lang="en-GB" dirty="0" smtClean="0"/>
              <a:t> who came before us, to allow us to have the life and freedoms that we are privileged to have today.</a:t>
            </a:r>
            <a:endParaRPr lang="en-GB" dirty="0"/>
          </a:p>
          <a:p>
            <a:pPr marL="0" indent="0">
              <a:buNone/>
            </a:pPr>
            <a:endParaRPr lang="en-GB" dirty="0"/>
          </a:p>
        </p:txBody>
      </p:sp>
    </p:spTree>
    <p:extLst>
      <p:ext uri="{BB962C8B-B14F-4D97-AF65-F5344CB8AC3E}">
        <p14:creationId xmlns:p14="http://schemas.microsoft.com/office/powerpoint/2010/main" val="28581832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406237" y="268143"/>
            <a:ext cx="10515600" cy="1325563"/>
          </a:xfrm>
        </p:spPr>
        <p:txBody>
          <a:bodyPr>
            <a:normAutofit/>
          </a:bodyPr>
          <a:lstStyle/>
          <a:p>
            <a:r>
              <a:rPr lang="en-GB" sz="3500" b="1" dirty="0" smtClean="0"/>
              <a:t>Blessing</a:t>
            </a:r>
            <a:endParaRPr lang="en-GB" sz="3500" b="1" dirty="0"/>
          </a:p>
        </p:txBody>
      </p:sp>
      <p:sp>
        <p:nvSpPr>
          <p:cNvPr id="3" name="Content Placeholder 2"/>
          <p:cNvSpPr>
            <a:spLocks noGrp="1"/>
          </p:cNvSpPr>
          <p:nvPr>
            <p:ph idx="1"/>
          </p:nvPr>
        </p:nvSpPr>
        <p:spPr>
          <a:xfrm>
            <a:off x="1309254" y="1784061"/>
            <a:ext cx="9760528" cy="4351338"/>
          </a:xfrm>
        </p:spPr>
        <p:txBody>
          <a:bodyPr/>
          <a:lstStyle/>
          <a:p>
            <a:pPr marL="0" indent="0">
              <a:buNone/>
            </a:pPr>
            <a:endParaRPr lang="en-GB" dirty="0" smtClean="0"/>
          </a:p>
          <a:p>
            <a:pPr marL="0" indent="0">
              <a:buNone/>
            </a:pPr>
            <a:r>
              <a:rPr lang="en-GB" dirty="0" smtClean="0"/>
              <a:t>In a moment, we will show our respect by holding a minutes silence.  Before we do, I am going to end with part of the Blessing of the chapel by the Dean of Battle, it seems fitting for some of the battles that we face in our own lives:</a:t>
            </a:r>
          </a:p>
          <a:p>
            <a:pPr marL="0" indent="0">
              <a:buNone/>
            </a:pPr>
            <a:r>
              <a:rPr lang="en-GB" dirty="0" smtClean="0"/>
              <a:t>“Go forth into the world in peace; be of good courage; hold fast to that which is good, render to no man evil for evil; strengthen the faint-hearted; support the weak; help the afflicted; honour each other.”</a:t>
            </a:r>
          </a:p>
          <a:p>
            <a:pPr marL="0" indent="0">
              <a:buNone/>
            </a:pPr>
            <a:endParaRPr lang="en-GB" dirty="0"/>
          </a:p>
          <a:p>
            <a:pPr marL="0" indent="0">
              <a:buNone/>
            </a:pPr>
            <a:endParaRPr lang="en-GB" dirty="0"/>
          </a:p>
        </p:txBody>
      </p:sp>
    </p:spTree>
    <p:extLst>
      <p:ext uri="{BB962C8B-B14F-4D97-AF65-F5344CB8AC3E}">
        <p14:creationId xmlns:p14="http://schemas.microsoft.com/office/powerpoint/2010/main" val="33326426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06237" y="268143"/>
            <a:ext cx="10515600" cy="1325563"/>
          </a:xfrm>
        </p:spPr>
        <p:txBody>
          <a:bodyPr>
            <a:normAutofit/>
          </a:bodyPr>
          <a:lstStyle/>
          <a:p>
            <a:r>
              <a:rPr lang="en-GB" sz="3500" b="1" dirty="0" smtClean="0"/>
              <a:t>One child who is in Cadet’s, helped Amelia take th</a:t>
            </a:r>
            <a:r>
              <a:rPr lang="en-GB" sz="3500" b="1" dirty="0" smtClean="0"/>
              <a:t>e wreath to the chapel and lay it.</a:t>
            </a:r>
            <a:endParaRPr lang="en-GB" sz="3500" b="1" dirty="0"/>
          </a:p>
        </p:txBody>
      </p:sp>
      <p:sp>
        <p:nvSpPr>
          <p:cNvPr id="3" name="Content Placeholder 2"/>
          <p:cNvSpPr>
            <a:spLocks noGrp="1"/>
          </p:cNvSpPr>
          <p:nvPr>
            <p:ph idx="1"/>
          </p:nvPr>
        </p:nvSpPr>
        <p:spPr>
          <a:xfrm>
            <a:off x="1309254" y="1784061"/>
            <a:ext cx="9760528" cy="4351338"/>
          </a:xfrm>
        </p:spPr>
        <p:txBody>
          <a:bodyPr/>
          <a:lstStyle/>
          <a:p>
            <a:pPr marL="0" indent="0">
              <a:buNone/>
            </a:pPr>
            <a:endParaRPr lang="en-GB" dirty="0" smtClean="0"/>
          </a:p>
          <a:p>
            <a:pPr marL="0" indent="0">
              <a:buNone/>
            </a:pPr>
            <a:endParaRPr lang="en-GB" dirty="0"/>
          </a:p>
          <a:p>
            <a:pPr marL="0" indent="0">
              <a:buNone/>
            </a:pPr>
            <a:endParaRPr lang="en-GB"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360217" y="2435730"/>
            <a:ext cx="4064000" cy="304800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4239490" y="2435730"/>
            <a:ext cx="4064000" cy="304800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7626928" y="2435730"/>
            <a:ext cx="4064000" cy="3048000"/>
          </a:xfrm>
          <a:prstGeom prst="rect">
            <a:avLst/>
          </a:prstGeom>
        </p:spPr>
      </p:pic>
    </p:spTree>
    <p:extLst>
      <p:ext uri="{BB962C8B-B14F-4D97-AF65-F5344CB8AC3E}">
        <p14:creationId xmlns:p14="http://schemas.microsoft.com/office/powerpoint/2010/main" val="285738370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64773" y="1587883"/>
            <a:ext cx="5196996" cy="3897747"/>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5788119" y="1587885"/>
            <a:ext cx="5196995" cy="3897746"/>
          </a:xfrm>
          <a:prstGeom prst="rect">
            <a:avLst/>
          </a:prstGeom>
        </p:spPr>
      </p:pic>
    </p:spTree>
    <p:extLst>
      <p:ext uri="{BB962C8B-B14F-4D97-AF65-F5344CB8AC3E}">
        <p14:creationId xmlns:p14="http://schemas.microsoft.com/office/powerpoint/2010/main" val="38819799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43000" y="351270"/>
            <a:ext cx="10515600" cy="1325563"/>
          </a:xfrm>
        </p:spPr>
        <p:txBody>
          <a:bodyPr>
            <a:normAutofit/>
          </a:bodyPr>
          <a:lstStyle/>
          <a:p>
            <a:r>
              <a:rPr lang="en-GB" sz="3500" b="1" dirty="0" smtClean="0"/>
              <a:t>We can all trace people in our family who fought in wars, be that WWI, WWII or something more recent.</a:t>
            </a:r>
            <a:endParaRPr lang="en-GB" sz="3500" b="1" dirty="0"/>
          </a:p>
        </p:txBody>
      </p:sp>
      <p:sp>
        <p:nvSpPr>
          <p:cNvPr id="3" name="Content Placeholder 2"/>
          <p:cNvSpPr>
            <a:spLocks noGrp="1"/>
          </p:cNvSpPr>
          <p:nvPr>
            <p:ph idx="1"/>
          </p:nvPr>
        </p:nvSpPr>
        <p:spPr>
          <a:xfrm>
            <a:off x="949036" y="1908752"/>
            <a:ext cx="10515600" cy="4351338"/>
          </a:xfrm>
        </p:spPr>
        <p:txBody>
          <a:bodyPr/>
          <a:lstStyle/>
          <a:p>
            <a:r>
              <a:rPr lang="en-GB" dirty="0" smtClean="0"/>
              <a:t>Today we will be thinking about the people linked to this building, our school, who made the greatest sacrifice of all, to ensure that we could live the lives we do today.</a:t>
            </a:r>
          </a:p>
          <a:p>
            <a:endParaRPr lang="en-GB" dirty="0"/>
          </a:p>
          <a:p>
            <a:r>
              <a:rPr lang="en-GB" dirty="0" smtClean="0"/>
              <a:t>We will be thinking about the family who lived in </a:t>
            </a:r>
            <a:r>
              <a:rPr lang="en-GB" dirty="0" err="1" smtClean="0"/>
              <a:t>Telham</a:t>
            </a:r>
            <a:r>
              <a:rPr lang="en-GB" dirty="0" smtClean="0"/>
              <a:t> Court (what this building was called when it was a home).</a:t>
            </a:r>
          </a:p>
          <a:p>
            <a:r>
              <a:rPr lang="en-GB" dirty="0" smtClean="0"/>
              <a:t>We will also be remembering children - past students of </a:t>
            </a:r>
            <a:r>
              <a:rPr lang="en-GB" dirty="0" err="1" smtClean="0"/>
              <a:t>Glengorse</a:t>
            </a:r>
            <a:r>
              <a:rPr lang="en-GB" dirty="0" smtClean="0"/>
              <a:t> School, who also never came home from war.</a:t>
            </a:r>
            <a:endParaRPr lang="en-GB" dirty="0"/>
          </a:p>
        </p:txBody>
      </p:sp>
    </p:spTree>
    <p:extLst>
      <p:ext uri="{BB962C8B-B14F-4D97-AF65-F5344CB8AC3E}">
        <p14:creationId xmlns:p14="http://schemas.microsoft.com/office/powerpoint/2010/main" val="38397148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406237" y="268143"/>
            <a:ext cx="10515600" cy="1325563"/>
          </a:xfrm>
        </p:spPr>
        <p:txBody>
          <a:bodyPr>
            <a:normAutofit/>
          </a:bodyPr>
          <a:lstStyle/>
          <a:p>
            <a:r>
              <a:rPr lang="en-GB" sz="3500" b="1" dirty="0" err="1" smtClean="0"/>
              <a:t>Telham</a:t>
            </a:r>
            <a:r>
              <a:rPr lang="en-GB" sz="3500" b="1" dirty="0" smtClean="0"/>
              <a:t> Court</a:t>
            </a:r>
            <a:endParaRPr lang="en-GB" sz="3500" b="1" dirty="0"/>
          </a:p>
        </p:txBody>
      </p:sp>
      <p:sp>
        <p:nvSpPr>
          <p:cNvPr id="3" name="Content Placeholder 2"/>
          <p:cNvSpPr>
            <a:spLocks noGrp="1"/>
          </p:cNvSpPr>
          <p:nvPr>
            <p:ph idx="1"/>
          </p:nvPr>
        </p:nvSpPr>
        <p:spPr>
          <a:xfrm>
            <a:off x="1309254" y="1784061"/>
            <a:ext cx="9760528" cy="4351338"/>
          </a:xfrm>
        </p:spPr>
        <p:txBody>
          <a:bodyPr/>
          <a:lstStyle/>
          <a:p>
            <a:pPr marL="0" indent="0">
              <a:buNone/>
            </a:pPr>
            <a:r>
              <a:rPr lang="en-GB" dirty="0" smtClean="0"/>
              <a:t>Once upon a time, our school building was a house called </a:t>
            </a:r>
            <a:r>
              <a:rPr lang="en-GB" dirty="0" err="1" smtClean="0"/>
              <a:t>Telham</a:t>
            </a:r>
            <a:r>
              <a:rPr lang="en-GB" dirty="0" smtClean="0"/>
              <a:t> Court.</a:t>
            </a:r>
          </a:p>
          <a:p>
            <a:pPr marL="0" indent="0">
              <a:buNone/>
            </a:pPr>
            <a:endParaRPr lang="en-GB" dirty="0"/>
          </a:p>
          <a:p>
            <a:pPr marL="0" indent="0">
              <a:buNone/>
            </a:pPr>
            <a:r>
              <a:rPr lang="en-GB" dirty="0" smtClean="0"/>
              <a:t>It was built in 1857.</a:t>
            </a:r>
          </a:p>
          <a:p>
            <a:pPr marL="0" indent="0">
              <a:buNone/>
            </a:pPr>
            <a:endParaRPr lang="en-GB" dirty="0"/>
          </a:p>
          <a:p>
            <a:pPr marL="0" indent="0">
              <a:buNone/>
            </a:pPr>
            <a:r>
              <a:rPr lang="en-GB" dirty="0" smtClean="0"/>
              <a:t>In the 1871 census it was recorded as having 553 acres and employing 15 men and 16 boys.</a:t>
            </a:r>
            <a:endParaRPr lang="en-GB" dirty="0"/>
          </a:p>
        </p:txBody>
      </p:sp>
    </p:spTree>
    <p:extLst>
      <p:ext uri="{BB962C8B-B14F-4D97-AF65-F5344CB8AC3E}">
        <p14:creationId xmlns:p14="http://schemas.microsoft.com/office/powerpoint/2010/main" val="34957656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406237" y="268143"/>
            <a:ext cx="10515600" cy="1325563"/>
          </a:xfrm>
        </p:spPr>
        <p:txBody>
          <a:bodyPr>
            <a:normAutofit/>
          </a:bodyPr>
          <a:lstStyle/>
          <a:p>
            <a:r>
              <a:rPr lang="en-GB" sz="3500" b="1" dirty="0" smtClean="0"/>
              <a:t>1891 – The family</a:t>
            </a:r>
            <a:endParaRPr lang="en-GB" sz="3500" b="1" dirty="0"/>
          </a:p>
        </p:txBody>
      </p:sp>
      <p:pic>
        <p:nvPicPr>
          <p:cNvPr id="4" name="Content Placeholder 3"/>
          <p:cNvPicPr>
            <a:picLocks noGrp="1" noChangeAspect="1"/>
          </p:cNvPicPr>
          <p:nvPr>
            <p:ph idx="1"/>
          </p:nvPr>
        </p:nvPicPr>
        <p:blipFill>
          <a:blip r:embed="rId3"/>
          <a:stretch>
            <a:fillRect/>
          </a:stretch>
        </p:blipFill>
        <p:spPr>
          <a:xfrm>
            <a:off x="1309688" y="1844546"/>
            <a:ext cx="9759950" cy="4230945"/>
          </a:xfrm>
          <a:prstGeom prst="rect">
            <a:avLst/>
          </a:prstGeom>
        </p:spPr>
      </p:pic>
    </p:spTree>
    <p:extLst>
      <p:ext uri="{BB962C8B-B14F-4D97-AF65-F5344CB8AC3E}">
        <p14:creationId xmlns:p14="http://schemas.microsoft.com/office/powerpoint/2010/main" val="11505285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406237" y="268143"/>
            <a:ext cx="10515600" cy="1325563"/>
          </a:xfrm>
        </p:spPr>
        <p:txBody>
          <a:bodyPr>
            <a:normAutofit/>
          </a:bodyPr>
          <a:lstStyle/>
          <a:p>
            <a:r>
              <a:rPr lang="en-GB" sz="3500" b="1" dirty="0" smtClean="0"/>
              <a:t>1891 – The Servants</a:t>
            </a:r>
            <a:endParaRPr lang="en-GB" sz="3500" b="1" dirty="0"/>
          </a:p>
        </p:txBody>
      </p:sp>
      <p:sp>
        <p:nvSpPr>
          <p:cNvPr id="3" name="Content Placeholder 2"/>
          <p:cNvSpPr>
            <a:spLocks noGrp="1"/>
          </p:cNvSpPr>
          <p:nvPr>
            <p:ph idx="1"/>
          </p:nvPr>
        </p:nvSpPr>
        <p:spPr/>
        <p:txBody>
          <a:bodyPr/>
          <a:lstStyle/>
          <a:p>
            <a:endParaRPr lang="en-GB"/>
          </a:p>
        </p:txBody>
      </p:sp>
      <p:pic>
        <p:nvPicPr>
          <p:cNvPr id="5" name="Picture 4"/>
          <p:cNvPicPr>
            <a:picLocks noChangeAspect="1"/>
          </p:cNvPicPr>
          <p:nvPr/>
        </p:nvPicPr>
        <p:blipFill>
          <a:blip r:embed="rId3"/>
          <a:stretch>
            <a:fillRect/>
          </a:stretch>
        </p:blipFill>
        <p:spPr>
          <a:xfrm>
            <a:off x="2160540" y="1969269"/>
            <a:ext cx="7455283" cy="3778444"/>
          </a:xfrm>
          <a:prstGeom prst="rect">
            <a:avLst/>
          </a:prstGeom>
        </p:spPr>
      </p:pic>
    </p:spTree>
    <p:extLst>
      <p:ext uri="{BB962C8B-B14F-4D97-AF65-F5344CB8AC3E}">
        <p14:creationId xmlns:p14="http://schemas.microsoft.com/office/powerpoint/2010/main" val="18945724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406237" y="268143"/>
            <a:ext cx="10515600" cy="1325563"/>
          </a:xfrm>
        </p:spPr>
        <p:txBody>
          <a:bodyPr>
            <a:normAutofit/>
          </a:bodyPr>
          <a:lstStyle/>
          <a:p>
            <a:r>
              <a:rPr lang="en-GB" sz="3500" b="1" dirty="0" smtClean="0"/>
              <a:t>1891 – The Servants Continued… (!)</a:t>
            </a:r>
            <a:endParaRPr lang="en-GB" sz="3500" b="1" dirty="0"/>
          </a:p>
        </p:txBody>
      </p:sp>
      <p:pic>
        <p:nvPicPr>
          <p:cNvPr id="4" name="Content Placeholder 3"/>
          <p:cNvPicPr>
            <a:picLocks noGrp="1" noChangeAspect="1"/>
          </p:cNvPicPr>
          <p:nvPr>
            <p:ph idx="1"/>
          </p:nvPr>
        </p:nvPicPr>
        <p:blipFill>
          <a:blip r:embed="rId3"/>
          <a:stretch>
            <a:fillRect/>
          </a:stretch>
        </p:blipFill>
        <p:spPr>
          <a:xfrm>
            <a:off x="1957370" y="2895601"/>
            <a:ext cx="8477894" cy="1905548"/>
          </a:xfrm>
          <a:prstGeom prst="rect">
            <a:avLst/>
          </a:prstGeom>
        </p:spPr>
      </p:pic>
    </p:spTree>
    <p:extLst>
      <p:ext uri="{BB962C8B-B14F-4D97-AF65-F5344CB8AC3E}">
        <p14:creationId xmlns:p14="http://schemas.microsoft.com/office/powerpoint/2010/main" val="3451045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406237" y="268143"/>
            <a:ext cx="10515600" cy="1325563"/>
          </a:xfrm>
        </p:spPr>
        <p:txBody>
          <a:bodyPr>
            <a:normAutofit/>
          </a:bodyPr>
          <a:lstStyle/>
          <a:p>
            <a:r>
              <a:rPr lang="en-GB" sz="3500" b="1" dirty="0" smtClean="0"/>
              <a:t>We are starting by focusing on:</a:t>
            </a:r>
            <a:endParaRPr lang="en-GB" sz="3500" b="1" dirty="0"/>
          </a:p>
        </p:txBody>
      </p:sp>
      <p:pic>
        <p:nvPicPr>
          <p:cNvPr id="5" name="Content Placeholder 4"/>
          <p:cNvPicPr>
            <a:picLocks noGrp="1" noChangeAspect="1"/>
          </p:cNvPicPr>
          <p:nvPr>
            <p:ph idx="1"/>
          </p:nvPr>
        </p:nvPicPr>
        <p:blipFill>
          <a:blip r:embed="rId3"/>
          <a:stretch>
            <a:fillRect/>
          </a:stretch>
        </p:blipFill>
        <p:spPr>
          <a:xfrm>
            <a:off x="1406237" y="2005271"/>
            <a:ext cx="9482134" cy="1056238"/>
          </a:xfrm>
          <a:prstGeom prst="rect">
            <a:avLst/>
          </a:prstGeom>
        </p:spPr>
      </p:pic>
      <p:sp>
        <p:nvSpPr>
          <p:cNvPr id="6" name="TextBox 5"/>
          <p:cNvSpPr txBox="1"/>
          <p:nvPr/>
        </p:nvSpPr>
        <p:spPr>
          <a:xfrm>
            <a:off x="3546764" y="3893127"/>
            <a:ext cx="4197927" cy="646331"/>
          </a:xfrm>
          <a:prstGeom prst="rect">
            <a:avLst/>
          </a:prstGeom>
          <a:noFill/>
        </p:spPr>
        <p:txBody>
          <a:bodyPr wrap="square" rtlCol="0">
            <a:spAutoFit/>
          </a:bodyPr>
          <a:lstStyle/>
          <a:p>
            <a:r>
              <a:rPr lang="en-GB" dirty="0" smtClean="0"/>
              <a:t>If he was 11 in 1891, how old was he at the start of WWI (1914)?</a:t>
            </a:r>
            <a:endParaRPr lang="en-GB" dirty="0"/>
          </a:p>
        </p:txBody>
      </p:sp>
    </p:spTree>
    <p:extLst>
      <p:ext uri="{BB962C8B-B14F-4D97-AF65-F5344CB8AC3E}">
        <p14:creationId xmlns:p14="http://schemas.microsoft.com/office/powerpoint/2010/main" val="11955308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406237" y="268143"/>
            <a:ext cx="10515600" cy="1325563"/>
          </a:xfrm>
        </p:spPr>
        <p:txBody>
          <a:bodyPr>
            <a:normAutofit/>
          </a:bodyPr>
          <a:lstStyle/>
          <a:p>
            <a:r>
              <a:rPr lang="en-GB" sz="3500" b="1" dirty="0" smtClean="0"/>
              <a:t>Here he is</a:t>
            </a:r>
            <a:endParaRPr lang="en-GB" sz="3500" b="1" dirty="0"/>
          </a:p>
        </p:txBody>
      </p:sp>
      <p:pic>
        <p:nvPicPr>
          <p:cNvPr id="4" name="Picture 3"/>
          <p:cNvPicPr>
            <a:picLocks noChangeAspect="1"/>
          </p:cNvPicPr>
          <p:nvPr/>
        </p:nvPicPr>
        <p:blipFill>
          <a:blip r:embed="rId3"/>
          <a:stretch>
            <a:fillRect/>
          </a:stretch>
        </p:blipFill>
        <p:spPr>
          <a:xfrm>
            <a:off x="4588453" y="588042"/>
            <a:ext cx="4151168" cy="5805829"/>
          </a:xfrm>
          <a:prstGeom prst="rect">
            <a:avLst/>
          </a:prstGeom>
        </p:spPr>
      </p:pic>
    </p:spTree>
    <p:extLst>
      <p:ext uri="{BB962C8B-B14F-4D97-AF65-F5344CB8AC3E}">
        <p14:creationId xmlns:p14="http://schemas.microsoft.com/office/powerpoint/2010/main" val="369617010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186</TotalTime>
  <Words>767</Words>
  <Application>Microsoft Office PowerPoint</Application>
  <PresentationFormat>Widescreen</PresentationFormat>
  <Paragraphs>56</Paragraphs>
  <Slides>28</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28</vt:i4>
      </vt:variant>
    </vt:vector>
  </HeadingPairs>
  <TitlesOfParts>
    <vt:vector size="32" baseType="lpstr">
      <vt:lpstr>Arial</vt:lpstr>
      <vt:lpstr>Calibri</vt:lpstr>
      <vt:lpstr>Calibri Light</vt:lpstr>
      <vt:lpstr>Office Theme</vt:lpstr>
      <vt:lpstr>Remembrance at ISP School, Battle</vt:lpstr>
      <vt:lpstr>PowerPoint Presentation</vt:lpstr>
      <vt:lpstr>We can all trace people in our family who fought in wars, be that WWI, WWII or something more recent.</vt:lpstr>
      <vt:lpstr>Telham Court</vt:lpstr>
      <vt:lpstr>1891 – The family</vt:lpstr>
      <vt:lpstr>1891 – The Servants</vt:lpstr>
      <vt:lpstr>1891 – The Servants Continued… (!)</vt:lpstr>
      <vt:lpstr>We are starting by focusing on:</vt:lpstr>
      <vt:lpstr>Here he is</vt:lpstr>
      <vt:lpstr>This is his obituary  (an obituary is an article written about you in the paper when you die).</vt:lpstr>
      <vt:lpstr>He is buried at Hop Store Cemetry, Ypres, Belgium – Plot I, Row D, Grave 17.</vt:lpstr>
      <vt:lpstr>There is a memorial to him from his family at St Mary’s Church in Battle.</vt:lpstr>
      <vt:lpstr>However, sadly, there is more to our remembrance than Captain Henry Talbot.</vt:lpstr>
      <vt:lpstr>PowerPoint Presentation</vt:lpstr>
      <vt:lpstr>It was very important to the school to find a way of honouring their sacrifice.  It was decided a chapel would be built in their memory.</vt:lpstr>
      <vt:lpstr>It was very important to the school to find a way of honouring their sacrifice.  It was decided a chapel would be built in their memory.</vt:lpstr>
      <vt:lpstr>The Chapel’s Journey 1951-1952</vt:lpstr>
      <vt:lpstr>The Chapel’s Journey - Dedication</vt:lpstr>
      <vt:lpstr>The Chapel’s Journey - Dedication</vt:lpstr>
      <vt:lpstr>The Chapel’s Journey - Dedication</vt:lpstr>
      <vt:lpstr>The Chapel’s Journey - Dedication</vt:lpstr>
      <vt:lpstr>The Chapel’s Journey 1955 - 1957</vt:lpstr>
      <vt:lpstr>The Chapel’s journey continued.</vt:lpstr>
      <vt:lpstr>The Chapel’s Journey</vt:lpstr>
      <vt:lpstr>Remembrance is not just about WW1 and WW2</vt:lpstr>
      <vt:lpstr>Blessing</vt:lpstr>
      <vt:lpstr>One child who is in Cadet’s, helped Amelia take the wreath to the chapel and lay it.</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Remembrance at ISP School, Battle</dc:title>
  <dc:creator>Amelia Stoner</dc:creator>
  <cp:lastModifiedBy>Amelia Stoner</cp:lastModifiedBy>
  <cp:revision>19</cp:revision>
  <dcterms:created xsi:type="dcterms:W3CDTF">2023-11-12T20:37:22Z</dcterms:created>
  <dcterms:modified xsi:type="dcterms:W3CDTF">2023-11-15T08:14:17Z</dcterms:modified>
</cp:coreProperties>
</file>